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40" r:id="rId3"/>
    <p:sldId id="624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652" r:id="rId30"/>
    <p:sldId id="653" r:id="rId31"/>
    <p:sldId id="65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540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2066" autoAdjust="0"/>
  </p:normalViewPr>
  <p:slideViewPr>
    <p:cSldViewPr>
      <p:cViewPr varScale="1">
        <p:scale>
          <a:sx n="70" d="100"/>
          <a:sy n="70" d="100"/>
        </p:scale>
        <p:origin x="1086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 smtClean="0"/>
              <a:t>1</a:t>
            </a:r>
            <a:r>
              <a:rPr lang="en-US" altLang="zh-CN" dirty="0" smtClean="0"/>
              <a:t>5</a:t>
            </a:r>
            <a:r>
              <a:rPr lang="en-US" dirty="0" smtClean="0"/>
              <a:t>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generally write the solution of the inhomogeneous equation as the sum </a:t>
            </a:r>
            <a:r>
              <a:rPr lang="en-US" dirty="0" smtClean="0"/>
              <a:t>of a </a:t>
            </a:r>
            <a:r>
              <a:rPr lang="en-US" dirty="0"/>
              <a:t>solution of the corresponding homogeneous equation and a particular </a:t>
            </a:r>
            <a:r>
              <a:rPr lang="en-US" dirty="0" smtClean="0"/>
              <a:t>solution of </a:t>
            </a:r>
            <a:r>
              <a:rPr lang="en-US" dirty="0"/>
              <a:t>the inhomogeneous equation with the given initial condition satisfied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if we </a:t>
            </a:r>
            <a:r>
              <a:rPr lang="en-US" dirty="0"/>
              <a:t>find a way to solve the corresponding homogeneous equation with a </a:t>
            </a:r>
            <a:r>
              <a:rPr lang="en-US" dirty="0" smtClean="0"/>
              <a:t>nonzero initial </a:t>
            </a:r>
            <a:r>
              <a:rPr lang="en-US" dirty="0"/>
              <a:t>value, we find the solution of the general </a:t>
            </a:r>
            <a:r>
              <a:rPr lang="en-US" dirty="0" smtClean="0"/>
              <a:t>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separation of variables for a homogeneous </a:t>
            </a:r>
            <a:r>
              <a:rPr lang="en-US" dirty="0" smtClean="0"/>
              <a:t>diffusion equation </a:t>
            </a:r>
            <a:r>
              <a:rPr lang="en-US" dirty="0"/>
              <a:t>with a nonzero initial </a:t>
            </a:r>
            <a:r>
              <a:rPr lang="en-US" dirty="0" smtClean="0"/>
              <a:t>value.</a:t>
            </a:r>
          </a:p>
          <a:p>
            <a:r>
              <a:rPr lang="en-US" dirty="0"/>
              <a:t>A</a:t>
            </a:r>
            <a:r>
              <a:rPr lang="en-US" dirty="0" smtClean="0"/>
              <a:t>ssume </a:t>
            </a:r>
            <a:r>
              <a:rPr lang="en-US" dirty="0"/>
              <a:t>that the space is an </a:t>
            </a:r>
            <a:r>
              <a:rPr lang="en-US" dirty="0" smtClean="0"/>
              <a:t>isotropic, three-dimensional</a:t>
            </a:r>
            <a:r>
              <a:rPr lang="en-US" dirty="0"/>
              <a:t>, and infinite </a:t>
            </a:r>
            <a:r>
              <a:rPr lang="en-US" dirty="0" smtClean="0"/>
              <a:t>space to </a:t>
            </a:r>
            <a:r>
              <a:rPr lang="en-US" dirty="0"/>
              <a:t>simplify our discussion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Suppress the </a:t>
            </a:r>
            <a:r>
              <a:rPr lang="en-US" dirty="0"/>
              <a:t>parameter </a:t>
            </a:r>
            <a:r>
              <a:rPr lang="en-US" i="1" dirty="0"/>
              <a:t>τ </a:t>
            </a:r>
            <a:r>
              <a:rPr lang="en-US" dirty="0"/>
              <a:t>to simplify our notation.</a:t>
            </a:r>
          </a:p>
        </p:txBody>
      </p:sp>
    </p:spTree>
    <p:extLst>
      <p:ext uri="{BB962C8B-B14F-4D97-AF65-F5344CB8AC3E}">
        <p14:creationId xmlns:p14="http://schemas.microsoft.com/office/powerpoint/2010/main" val="31144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solution of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; </a:t>
            </a:r>
            <a:r>
              <a:rPr lang="en-US" i="1" dirty="0"/>
              <a:t>τ </a:t>
            </a:r>
            <a:r>
              <a:rPr lang="en-US" dirty="0" smtClean="0"/>
              <a:t>) is : </a:t>
            </a:r>
            <a:r>
              <a:rPr lang="el-GR" i="1" dirty="0"/>
              <a:t>η</a:t>
            </a:r>
            <a:r>
              <a:rPr lang="el-GR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i="1" dirty="0"/>
              <a:t>,</a:t>
            </a:r>
            <a:endParaRPr lang="en-US" i="1" dirty="0" smtClean="0"/>
          </a:p>
          <a:p>
            <a:pPr lvl="1"/>
            <a:r>
              <a:rPr lang="en-US" dirty="0"/>
              <a:t>where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a function of </a:t>
            </a:r>
            <a:r>
              <a:rPr lang="en-US" b="1" dirty="0"/>
              <a:t>r </a:t>
            </a:r>
            <a:r>
              <a:rPr lang="en-US" dirty="0"/>
              <a:t>only </a:t>
            </a:r>
            <a:r>
              <a:rPr lang="en-US" dirty="0" smtClean="0"/>
              <a:t>and</a:t>
            </a:r>
            <a:r>
              <a:rPr lang="el-GR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is a function of </a:t>
            </a:r>
            <a:r>
              <a:rPr lang="en-US" i="1" dirty="0"/>
              <a:t>t </a:t>
            </a:r>
            <a:r>
              <a:rPr lang="en-US" dirty="0"/>
              <a:t>only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Substitute</a:t>
            </a:r>
            <a:r>
              <a:rPr lang="en-US" dirty="0"/>
              <a:t> </a:t>
            </a:r>
            <a:r>
              <a:rPr lang="en-US" dirty="0" smtClean="0"/>
              <a:t>this </a:t>
            </a:r>
            <a:r>
              <a:rPr lang="en-US" dirty="0"/>
              <a:t>assumed solution into the equation, </a:t>
            </a:r>
            <a:endParaRPr lang="en-US" dirty="0" smtClean="0"/>
          </a:p>
          <a:p>
            <a:r>
              <a:rPr lang="en-US" dirty="0" smtClean="0"/>
              <a:t>we have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r>
              <a:rPr lang="el-GR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− </a:t>
            </a:r>
            <a:r>
              <a:rPr lang="en-US" i="1" dirty="0" smtClean="0"/>
              <a:t>D</a:t>
            </a:r>
            <a:r>
              <a:rPr lang="el-GR" dirty="0"/>
              <a:t> 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  <a:r>
              <a:rPr lang="en-US" dirty="0" smtClean="0"/>
              <a:t>∇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/>
              <a:t>) = 0</a:t>
            </a:r>
            <a:r>
              <a:rPr lang="en-US" i="1" dirty="0" smtClean="0"/>
              <a:t>,</a:t>
            </a:r>
            <a:endParaRPr lang="en-US" i="1" dirty="0"/>
          </a:p>
          <a:p>
            <a:r>
              <a:rPr lang="el-GR" dirty="0" smtClean="0"/>
              <a:t>Θ</a:t>
            </a:r>
            <a:r>
              <a:rPr lang="en-US" dirty="0" smtClean="0"/>
              <a:t>’(</a:t>
            </a:r>
            <a:r>
              <a:rPr lang="en-US" i="1" dirty="0" smtClean="0"/>
              <a:t>t</a:t>
            </a:r>
            <a:r>
              <a:rPr lang="en-US" dirty="0" smtClean="0"/>
              <a:t>)/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=∇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)/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)= </a:t>
            </a:r>
            <a:r>
              <a:rPr lang="en-US" dirty="0"/>
              <a:t>−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i="1" dirty="0" smtClean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k </a:t>
            </a:r>
            <a:r>
              <a:rPr lang="en-US" dirty="0"/>
              <a:t>= |</a:t>
            </a:r>
            <a:r>
              <a:rPr lang="en-US" b="1" dirty="0"/>
              <a:t>k</a:t>
            </a:r>
            <a:r>
              <a:rPr lang="en-US" dirty="0"/>
              <a:t>| is an introduced parameter (eigenvalue) that will be </a:t>
            </a:r>
            <a:r>
              <a:rPr lang="en-US" dirty="0" smtClean="0"/>
              <a:t>determined later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two separate </a:t>
            </a:r>
            <a:r>
              <a:rPr lang="en-US" dirty="0" smtClean="0"/>
              <a:t>equations: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910" r="36865" b="49385"/>
          <a:stretch/>
        </p:blipFill>
        <p:spPr bwMode="auto">
          <a:xfrm>
            <a:off x="1835696" y="2204864"/>
            <a:ext cx="4074659" cy="22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2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spatial equation is now a standard </a:t>
            </a:r>
            <a:r>
              <a:rPr lang="en-US" dirty="0" smtClean="0"/>
              <a:t>eigenvalue problem </a:t>
            </a:r>
            <a:r>
              <a:rPr lang="en-US" dirty="0"/>
              <a:t>with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being the eigenvalue to be determined by the </a:t>
            </a:r>
            <a:r>
              <a:rPr lang="en-US" dirty="0" smtClean="0"/>
              <a:t>specific boundary </a:t>
            </a:r>
            <a:r>
              <a:rPr lang="en-US" dirty="0"/>
              <a:t>condition. </a:t>
            </a:r>
            <a:endParaRPr lang="en-US" dirty="0" smtClean="0"/>
          </a:p>
          <a:p>
            <a:pPr lvl="1"/>
            <a:r>
              <a:rPr lang="en-US" dirty="0" smtClean="0"/>
              <a:t>assumed </a:t>
            </a:r>
            <a:r>
              <a:rPr lang="en-US" dirty="0"/>
              <a:t>that the space is isotropic, </a:t>
            </a:r>
            <a:r>
              <a:rPr lang="en-US" dirty="0" smtClean="0"/>
              <a:t>three-dimensional, and </a:t>
            </a:r>
            <a:r>
              <a:rPr lang="en-US" dirty="0"/>
              <a:t>infinite, the solution is given by plane waves with</a:t>
            </a:r>
          </a:p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= </a:t>
            </a:r>
            <a:r>
              <a:rPr lang="en-US" i="1" dirty="0" smtClean="0"/>
              <a:t>C </a:t>
            </a:r>
            <a:r>
              <a:rPr lang="en-US" i="1" dirty="0" err="1" smtClean="0"/>
              <a:t>exp</a:t>
            </a:r>
            <a:r>
              <a:rPr lang="en-US" i="1" dirty="0" smtClean="0"/>
              <a:t>(</a:t>
            </a:r>
            <a:r>
              <a:rPr lang="en-US" i="1" dirty="0" err="1" smtClean="0"/>
              <a:t>i</a:t>
            </a:r>
            <a:r>
              <a:rPr lang="en-US" b="1" dirty="0" err="1" smtClean="0"/>
              <a:t>k</a:t>
            </a:r>
            <a:r>
              <a:rPr lang="en-US" dirty="0" err="1" smtClean="0"/>
              <a:t>·</a:t>
            </a:r>
            <a:r>
              <a:rPr lang="en-US" b="1" dirty="0" err="1" smtClean="0"/>
              <a:t>r</a:t>
            </a:r>
            <a:r>
              <a:rPr lang="en-US" b="1" dirty="0" smtClean="0"/>
              <a:t>)</a:t>
            </a:r>
            <a:r>
              <a:rPr lang="en-US" i="1" dirty="0" smtClean="0"/>
              <a:t>,</a:t>
            </a:r>
          </a:p>
          <a:p>
            <a:pPr lvl="1"/>
            <a:r>
              <a:rPr lang="en-US" i="1" dirty="0"/>
              <a:t>C </a:t>
            </a:r>
            <a:r>
              <a:rPr lang="en-US" dirty="0"/>
              <a:t>is a general constant.</a:t>
            </a:r>
          </a:p>
        </p:txBody>
      </p:sp>
    </p:spTree>
    <p:extLst>
      <p:ext uri="{BB962C8B-B14F-4D97-AF65-F5344CB8AC3E}">
        <p14:creationId xmlns:p14="http://schemas.microsoft.com/office/powerpoint/2010/main" val="1818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the time-dependent equation for 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</a:t>
            </a:r>
            <a:r>
              <a:rPr lang="en-US" dirty="0" smtClean="0"/>
              <a:t>is a </a:t>
            </a:r>
            <a:r>
              <a:rPr lang="en-US" dirty="0"/>
              <a:t>standard initial-value problem with the </a:t>
            </a:r>
            <a:r>
              <a:rPr lang="en-US" dirty="0" smtClean="0"/>
              <a:t>solution. </a:t>
            </a:r>
          </a:p>
          <a:p>
            <a:pPr lvl="1"/>
            <a:r>
              <a:rPr lang="en-US" dirty="0" smtClean="0"/>
              <a:t> </a:t>
            </a:r>
            <a:r>
              <a:rPr lang="el-GR" dirty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= </a:t>
            </a:r>
            <a:r>
              <a:rPr lang="en-US" i="1" dirty="0" smtClean="0"/>
              <a:t>B  </a:t>
            </a:r>
            <a:r>
              <a:rPr lang="en-US" i="1" dirty="0" err="1" smtClean="0"/>
              <a:t>exp</a:t>
            </a:r>
            <a:r>
              <a:rPr lang="en-US" i="1" dirty="0" smtClean="0"/>
              <a:t>(</a:t>
            </a:r>
            <a:r>
              <a:rPr lang="en-US" dirty="0" smtClean="0"/>
              <a:t>−</a:t>
            </a:r>
            <a:r>
              <a:rPr lang="el-GR" i="1" dirty="0"/>
              <a:t>ω</a:t>
            </a:r>
            <a:r>
              <a:rPr lang="el-GR" dirty="0"/>
              <a:t>(</a:t>
            </a:r>
            <a:r>
              <a:rPr lang="en-US" i="1" dirty="0"/>
              <a:t>t</a:t>
            </a:r>
            <a:r>
              <a:rPr lang="en-US" dirty="0"/>
              <a:t>−</a:t>
            </a:r>
            <a:r>
              <a:rPr lang="el-GR" i="1" dirty="0"/>
              <a:t>τ </a:t>
            </a:r>
            <a:r>
              <a:rPr lang="el-GR" dirty="0" smtClean="0"/>
              <a:t>)</a:t>
            </a:r>
            <a:r>
              <a:rPr lang="en-US" dirty="0" smtClean="0"/>
              <a:t>)</a:t>
            </a:r>
            <a:r>
              <a:rPr lang="el-GR" i="1" dirty="0" smtClean="0"/>
              <a:t>,</a:t>
            </a:r>
            <a:endParaRPr lang="en-US" i="1" dirty="0" smtClean="0"/>
          </a:p>
          <a:p>
            <a:pPr lvl="1"/>
            <a:r>
              <a:rPr lang="el-GR" i="1" dirty="0"/>
              <a:t>ω </a:t>
            </a:r>
            <a:r>
              <a:rPr lang="el-GR" dirty="0"/>
              <a:t>= </a:t>
            </a:r>
            <a:r>
              <a:rPr lang="en-US" i="1" dirty="0" smtClean="0"/>
              <a:t>Dk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i="1" dirty="0"/>
              <a:t>B </a:t>
            </a:r>
            <a:r>
              <a:rPr lang="en-US" dirty="0"/>
              <a:t>is a coefficient to be determined by the initial condition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the spatial solution and the time </a:t>
            </a:r>
            <a:r>
              <a:rPr lang="en-US" dirty="0" smtClean="0"/>
              <a:t>solution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we can obtain the coefficient </a:t>
            </a:r>
            <a:r>
              <a:rPr lang="en-US" i="1" dirty="0" err="1" smtClean="0"/>
              <a:t>A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</a:t>
            </a:r>
            <a:r>
              <a:rPr lang="en-US" dirty="0"/>
              <a:t>from the initial value of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/>
              <a:t>) =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</a:t>
            </a:r>
            <a:r>
              <a:rPr lang="en-US" i="1" dirty="0" smtClean="0"/>
              <a:t>τ</a:t>
            </a:r>
            <a:r>
              <a:rPr lang="en-US" dirty="0" smtClean="0"/>
              <a:t>) with </a:t>
            </a:r>
            <a:r>
              <a:rPr lang="en-US" dirty="0"/>
              <a:t>the Fourier transform of the above equation 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50000" r="35110" b="44355"/>
          <a:stretch/>
        </p:blipFill>
        <p:spPr bwMode="auto">
          <a:xfrm>
            <a:off x="1907704" y="2662064"/>
            <a:ext cx="5143601" cy="9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6" t="61541" r="35016" b="32814"/>
          <a:stretch/>
        </p:blipFill>
        <p:spPr bwMode="auto">
          <a:xfrm>
            <a:off x="1619672" y="5445224"/>
            <a:ext cx="5143601" cy="9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5774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substitute the above result for </a:t>
            </a:r>
            <a:r>
              <a:rPr lang="en-US" i="1" dirty="0" err="1" smtClean="0"/>
              <a:t>A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</a:t>
            </a:r>
            <a:r>
              <a:rPr lang="en-US" dirty="0"/>
              <a:t>into the integral for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and </a:t>
            </a:r>
            <a:r>
              <a:rPr lang="en-US" dirty="0" smtClean="0"/>
              <a:t>complete the </a:t>
            </a:r>
            <a:r>
              <a:rPr lang="en-US" dirty="0"/>
              <a:t>integration over </a:t>
            </a:r>
            <a:r>
              <a:rPr lang="en-US" b="1" dirty="0"/>
              <a:t>k</a:t>
            </a:r>
            <a:r>
              <a:rPr lang="en-US" dirty="0"/>
              <a:t>, we </a:t>
            </a:r>
            <a:r>
              <a:rPr lang="en-US" dirty="0" smtClean="0"/>
              <a:t>obtain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substituted into the integral expression of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question here, how to solve it for finite boundaries?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5" t="41250" r="33587" b="51667"/>
          <a:stretch/>
        </p:blipFill>
        <p:spPr bwMode="auto">
          <a:xfrm>
            <a:off x="2027069" y="1628800"/>
            <a:ext cx="5602594" cy="10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53931" r="42859" b="39214"/>
          <a:stretch/>
        </p:blipFill>
        <p:spPr bwMode="auto">
          <a:xfrm>
            <a:off x="2027069" y="3488240"/>
            <a:ext cx="5985341" cy="9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integral can be evaluated numerically if the form of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is given</a:t>
            </a:r>
            <a:r>
              <a:rPr lang="en-US" dirty="0" smtClean="0"/>
              <a:t>.</a:t>
            </a:r>
          </a:p>
          <a:p>
            <a:r>
              <a:rPr lang="en-US" dirty="0"/>
              <a:t>if the space is not infinite but confined by some boundary, </a:t>
            </a:r>
            <a:r>
              <a:rPr lang="en-US" dirty="0" smtClean="0"/>
              <a:t>the </a:t>
            </a:r>
            <a:r>
              <a:rPr lang="en-US" dirty="0"/>
              <a:t>solution will be in a different but similar form, </a:t>
            </a:r>
            <a:r>
              <a:rPr lang="en-US" dirty="0" smtClean="0"/>
              <a:t>because the </a:t>
            </a:r>
            <a:r>
              <a:rPr lang="en-US" dirty="0"/>
              <a:t>idea of the Fourier transform is quite general in the sense of the </a:t>
            </a:r>
            <a:r>
              <a:rPr lang="en-US" dirty="0" smtClean="0"/>
              <a:t>spatial </a:t>
            </a:r>
            <a:r>
              <a:rPr lang="en-US" dirty="0" smtClean="0"/>
              <a:t>eigenstates.</a:t>
            </a:r>
            <a:endParaRPr lang="en-US" dirty="0" smtClean="0"/>
          </a:p>
          <a:p>
            <a:r>
              <a:rPr lang="en-US" dirty="0"/>
              <a:t>In most cases, the spatial </a:t>
            </a:r>
            <a:r>
              <a:rPr lang="en-US" dirty="0" err="1"/>
              <a:t>eigenstates</a:t>
            </a:r>
            <a:r>
              <a:rPr lang="en-US" dirty="0"/>
              <a:t> form an orthogonal basis </a:t>
            </a:r>
            <a:r>
              <a:rPr lang="en-US" dirty="0" smtClean="0"/>
              <a:t>set which </a:t>
            </a:r>
            <a:r>
              <a:rPr lang="en-US" dirty="0"/>
              <a:t>can be used for a general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7104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Fourier analysis and orthogonal functions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arbitrary periodic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with a </a:t>
            </a:r>
            <a:r>
              <a:rPr lang="en-US" dirty="0"/>
              <a:t>period </a:t>
            </a:r>
            <a:r>
              <a:rPr lang="en-US" i="1" dirty="0"/>
              <a:t>T 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decomposed into a summation of simple harmonic </a:t>
            </a:r>
            <a:r>
              <a:rPr lang="en-US" dirty="0" smtClean="0"/>
              <a:t>terms, 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are periodic functions of frequencies </a:t>
            </a:r>
            <a:endParaRPr lang="en-US" dirty="0" smtClean="0"/>
          </a:p>
          <a:p>
            <a:pPr lvl="2"/>
            <a:r>
              <a:rPr lang="en-US" dirty="0" smtClean="0"/>
              <a:t>that </a:t>
            </a:r>
            <a:r>
              <a:rPr lang="en-US" dirty="0"/>
              <a:t>are multiples of the </a:t>
            </a:r>
            <a:r>
              <a:rPr lang="en-US" dirty="0" smtClean="0"/>
              <a:t>fundamental frequency </a:t>
            </a:r>
            <a:r>
              <a:rPr lang="en-US" dirty="0"/>
              <a:t>1</a:t>
            </a:r>
            <a:r>
              <a:rPr lang="en-US" i="1" dirty="0"/>
              <a:t>/T </a:t>
            </a:r>
            <a:r>
              <a:rPr lang="en-US" dirty="0"/>
              <a:t>of the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0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happens if the string is not light, and/or carries a mass density </a:t>
            </a:r>
            <a:r>
              <a:rPr lang="en-US" i="1" dirty="0" smtClean="0"/>
              <a:t>ρ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that is not a constant?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/>
              <a:t>an inhomogeneous equation. We can solve it with a general solution of </a:t>
            </a:r>
            <a:r>
              <a:rPr lang="en-US" dirty="0" smtClean="0"/>
              <a:t>the homogeneous </a:t>
            </a:r>
            <a:r>
              <a:rPr lang="en-US" dirty="0"/>
              <a:t>equation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(with </a:t>
            </a:r>
            <a:r>
              <a:rPr lang="en-US" i="1" dirty="0"/>
              <a:t>g </a:t>
            </a:r>
            <a:r>
              <a:rPr lang="en-US" dirty="0"/>
              <a:t>= 0) and a particular solution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</a:t>
            </a:r>
            <a:r>
              <a:rPr lang="en-US" dirty="0" smtClean="0"/>
              <a:t>of the </a:t>
            </a:r>
            <a:r>
              <a:rPr lang="en-US" dirty="0"/>
              <a:t>inhomogeneous equation.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8" t="42092" r="35366" b="51434"/>
          <a:stretch/>
        </p:blipFill>
        <p:spPr bwMode="auto">
          <a:xfrm>
            <a:off x="323528" y="2636912"/>
            <a:ext cx="5760640" cy="129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987308" y="2607295"/>
            <a:ext cx="2962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g </a:t>
            </a:r>
            <a:r>
              <a:rPr lang="en-US" dirty="0"/>
              <a:t>= 9</a:t>
            </a:r>
            <a:r>
              <a:rPr lang="en-US" i="1" dirty="0"/>
              <a:t>.</a:t>
            </a:r>
            <a:r>
              <a:rPr lang="en-US" dirty="0"/>
              <a:t>80 </a:t>
            </a:r>
            <a:r>
              <a:rPr lang="en-US" dirty="0" smtClean="0"/>
              <a:t>m/s^2 </a:t>
            </a:r>
            <a:r>
              <a:rPr lang="en-US" dirty="0"/>
              <a:t>is the magnitude of the gravitational </a:t>
            </a:r>
            <a:r>
              <a:rPr lang="en-US" dirty="0" smtClean="0"/>
              <a:t>acceleration</a:t>
            </a:r>
          </a:p>
          <a:p>
            <a:r>
              <a:rPr lang="en-US" altLang="zh-CN" i="1" dirty="0" smtClean="0"/>
              <a:t>T: </a:t>
            </a:r>
            <a:r>
              <a:rPr lang="en-US" altLang="zh-CN" dirty="0" smtClean="0"/>
              <a:t>the </a:t>
            </a:r>
            <a:r>
              <a:rPr lang="en-US" altLang="zh-CN" dirty="0"/>
              <a:t>tension on the string</a:t>
            </a:r>
          </a:p>
          <a:p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that we have a time-dependent function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with a period </a:t>
            </a:r>
            <a:r>
              <a:rPr lang="en-US" i="1" dirty="0"/>
              <a:t>T </a:t>
            </a:r>
            <a:r>
              <a:rPr lang="en-US" dirty="0"/>
              <a:t>, </a:t>
            </a:r>
            <a:r>
              <a:rPr lang="en-US" dirty="0" smtClean="0"/>
              <a:t>that is</a:t>
            </a:r>
            <a:r>
              <a:rPr lang="en-US" dirty="0"/>
              <a:t>,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+ </a:t>
            </a:r>
            <a:r>
              <a:rPr lang="en-US" i="1" dirty="0"/>
              <a:t>T </a:t>
            </a:r>
            <a:r>
              <a:rPr lang="en-US" dirty="0"/>
              <a:t>) =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the Fourier theorem can be cast as a </a:t>
            </a:r>
            <a:r>
              <a:rPr lang="en-US" dirty="0" smtClean="0"/>
              <a:t>summation</a:t>
            </a:r>
            <a:r>
              <a:rPr lang="en-US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500" r="36984" b="54583"/>
          <a:stretch/>
        </p:blipFill>
        <p:spPr bwMode="auto">
          <a:xfrm>
            <a:off x="1907704" y="3717032"/>
            <a:ext cx="4824536" cy="16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91680" y="53473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ω </a:t>
            </a:r>
            <a:r>
              <a:rPr lang="en-US" dirty="0"/>
              <a:t>= 2</a:t>
            </a:r>
            <a:r>
              <a:rPr lang="en-US" i="1" dirty="0"/>
              <a:t>π/T </a:t>
            </a:r>
            <a:r>
              <a:rPr lang="en-US" dirty="0"/>
              <a:t>is the fundamental</a:t>
            </a:r>
          </a:p>
          <a:p>
            <a:r>
              <a:rPr lang="en-US" dirty="0"/>
              <a:t>angular frequency and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are the Fourier coefficients</a:t>
            </a:r>
          </a:p>
        </p:txBody>
      </p:sp>
    </p:spTree>
    <p:extLst>
      <p:ext uri="{BB962C8B-B14F-4D97-AF65-F5344CB8AC3E}">
        <p14:creationId xmlns:p14="http://schemas.microsoft.com/office/powerpoint/2010/main" val="3526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39167" r="37348" b="55757"/>
          <a:stretch/>
        </p:blipFill>
        <p:spPr bwMode="auto">
          <a:xfrm>
            <a:off x="22542" y="701903"/>
            <a:ext cx="5934122" cy="66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50712" r="28255" b="43545"/>
          <a:stretch/>
        </p:blipFill>
        <p:spPr bwMode="auto">
          <a:xfrm>
            <a:off x="94873" y="2204864"/>
            <a:ext cx="8067722" cy="7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59557" r="30467" b="33809"/>
          <a:stretch/>
        </p:blipFill>
        <p:spPr bwMode="auto">
          <a:xfrm>
            <a:off x="40797" y="3438292"/>
            <a:ext cx="7548589" cy="87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97" y="1556792"/>
            <a:ext cx="954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Fourier theorem can be derived from the properties of the exponential functions: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73" y="3068960"/>
            <a:ext cx="894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form an orthonormal basis set in the region of one period of f(t):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5811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t</a:t>
            </a:r>
            <a:r>
              <a:rPr lang="en-US" baseline="-25000" dirty="0" smtClean="0"/>
              <a:t>0</a:t>
            </a:r>
            <a:r>
              <a:rPr lang="en-US" dirty="0" smtClean="0"/>
              <a:t> is an arbitrary starting point,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Φ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*</a:t>
            </a:r>
            <a:r>
              <a:rPr lang="en-US" dirty="0" smtClean="0"/>
              <a:t>(t) is the complex conjugate of </a:t>
            </a:r>
            <a:r>
              <a:rPr lang="el-GR" dirty="0"/>
              <a:t>Φ </a:t>
            </a:r>
            <a:r>
              <a:rPr lang="en-US" baseline="-25000" dirty="0" smtClean="0"/>
              <a:t>j</a:t>
            </a:r>
            <a:r>
              <a:rPr lang="en-US" dirty="0" smtClean="0"/>
              <a:t>(t), and </a:t>
            </a:r>
            <a:r>
              <a:rPr lang="el-GR" dirty="0" smtClean="0"/>
              <a:t>δ</a:t>
            </a:r>
            <a:r>
              <a:rPr lang="en-US" baseline="-25000" dirty="0" err="1" smtClean="0"/>
              <a:t>jk</a:t>
            </a:r>
            <a:r>
              <a:rPr lang="en-US" dirty="0" smtClean="0"/>
              <a:t> is the </a:t>
            </a:r>
            <a:r>
              <a:rPr lang="en-US" dirty="0" err="1" smtClean="0"/>
              <a:t>Kronecker</a:t>
            </a:r>
            <a:r>
              <a:rPr lang="en-US" dirty="0" smtClean="0"/>
              <a:t> delta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Fourier analysis and orthogonal functions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5" t="50000" r="46395" b="43298"/>
          <a:stretch/>
        </p:blipFill>
        <p:spPr bwMode="auto">
          <a:xfrm>
            <a:off x="2565877" y="2218900"/>
            <a:ext cx="3148149" cy="7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3" t="62013" r="49439" b="32283"/>
          <a:stretch/>
        </p:blipFill>
        <p:spPr bwMode="auto">
          <a:xfrm>
            <a:off x="3019960" y="3487783"/>
            <a:ext cx="2311991" cy="6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9" t="71106" r="49346" b="22819"/>
          <a:stretch/>
        </p:blipFill>
        <p:spPr bwMode="auto">
          <a:xfrm>
            <a:off x="3392912" y="4589119"/>
            <a:ext cx="2024743" cy="6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83794" r="45070" b="9792"/>
          <a:stretch/>
        </p:blipFill>
        <p:spPr bwMode="auto">
          <a:xfrm>
            <a:off x="1284135" y="6103865"/>
            <a:ext cx="5442587" cy="6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34076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Fourier theorem to a </a:t>
            </a:r>
            <a:r>
              <a:rPr lang="en-US" dirty="0" err="1" smtClean="0"/>
              <a:t>nonperiodic</a:t>
            </a:r>
            <a:r>
              <a:rPr lang="en-US" dirty="0" smtClean="0"/>
              <a:t> function in [a, b], suppose we have a complete basis set of orthonormal functions </a:t>
            </a:r>
            <a:r>
              <a:rPr lang="el-GR" dirty="0"/>
              <a:t>Φ </a:t>
            </a:r>
            <a:r>
              <a:rPr lang="en-US" baseline="-25000" dirty="0" smtClean="0"/>
              <a:t>k</a:t>
            </a:r>
            <a:r>
              <a:rPr lang="en-US" dirty="0" smtClean="0"/>
              <a:t> (x) with: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any arbitrary function f(x), we have: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2930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function is square </a:t>
            </a:r>
            <a:r>
              <a:rPr lang="en-US" dirty="0" err="1" smtClean="0"/>
              <a:t>integrable</a:t>
            </a:r>
            <a:r>
              <a:rPr lang="en-US" dirty="0" smtClean="0"/>
              <a:t>, defined by: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summation in the series is over all the possible states in the complete set, and the coefficients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j</a:t>
            </a:r>
            <a:r>
              <a:rPr lang="en-US" dirty="0" smtClean="0"/>
              <a:t> is given by: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32812" r="52840" b="63867"/>
          <a:stretch/>
        </p:blipFill>
        <p:spPr bwMode="auto">
          <a:xfrm>
            <a:off x="2267744" y="1700808"/>
            <a:ext cx="3494996" cy="3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2736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continuous Fourier transform is obtained if we restrict the series to the region of t from –T/2 to T/2. Then we can extend the period T to infinity.  Redefine :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Then the sum becomes: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known as the Fourier integral. The Fourier coefficient function is given by: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36835" r="47563" b="57961"/>
          <a:stretch/>
        </p:blipFill>
        <p:spPr bwMode="auto">
          <a:xfrm>
            <a:off x="641444" y="2437075"/>
            <a:ext cx="5498099" cy="61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48017" r="47030" b="45625"/>
          <a:stretch/>
        </p:blipFill>
        <p:spPr bwMode="auto">
          <a:xfrm>
            <a:off x="764797" y="3892730"/>
            <a:ext cx="5609877" cy="75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4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Discrete Fourier transform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Fourier </a:t>
            </a:r>
            <a:r>
              <a:rPr lang="en-US" dirty="0" smtClean="0"/>
              <a:t>transform of </a:t>
            </a:r>
            <a:r>
              <a:rPr lang="en-US" dirty="0"/>
              <a:t>a specific </a:t>
            </a:r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necessary in the analysis </a:t>
            </a:r>
            <a:r>
              <a:rPr lang="en-US" dirty="0" smtClean="0"/>
              <a:t>of experimental </a:t>
            </a:r>
            <a:r>
              <a:rPr lang="en-US" dirty="0"/>
              <a:t>data, </a:t>
            </a:r>
            <a:endParaRPr lang="en-US" dirty="0" smtClean="0"/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establish a clear physical </a:t>
            </a:r>
            <a:r>
              <a:rPr lang="en-US" dirty="0" smtClean="0"/>
              <a:t>picture just </a:t>
            </a:r>
            <a:r>
              <a:rPr lang="en-US" dirty="0"/>
              <a:t>from the raw data taken from an experiment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Numerical procedures for </a:t>
            </a:r>
            <a:r>
              <a:rPr lang="en-US" dirty="0" smtClean="0"/>
              <a:t>the Fourier transform: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inevitable in physics and other scientific fields. 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to deal with a large number of data points</a:t>
            </a:r>
            <a:r>
              <a:rPr lang="en-US" dirty="0" smtClean="0"/>
              <a:t>,</a:t>
            </a:r>
          </a:p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the speed of the </a:t>
            </a:r>
            <a:r>
              <a:rPr lang="en-US" dirty="0" smtClean="0"/>
              <a:t>algorithm for </a:t>
            </a:r>
            <a:r>
              <a:rPr lang="en-US" dirty="0"/>
              <a:t>the Fourier transform becomes a very important issue.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need to convert the continuous variables</a:t>
            </a:r>
          </a:p>
          <a:p>
            <a:pPr lvl="1"/>
            <a:r>
              <a:rPr lang="en-US" dirty="0"/>
              <a:t>into discrete ones before we develop a numerical procedure</a:t>
            </a:r>
            <a:r>
              <a:rPr lang="en-US" dirty="0" smtClean="0"/>
              <a:t>.</a:t>
            </a:r>
          </a:p>
          <a:p>
            <a:r>
              <a:rPr lang="en-US" dirty="0"/>
              <a:t>consider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as a space-dependent physical quantity obtained </a:t>
            </a:r>
            <a:r>
              <a:rPr lang="en-US" dirty="0" smtClean="0"/>
              <a:t>from experimental </a:t>
            </a:r>
            <a:r>
              <a:rPr lang="en-US" dirty="0"/>
              <a:t>measurements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between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dirty="0" smtClean="0"/>
              <a:t>0 and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nonzero only for </a:t>
            </a:r>
            <a:r>
              <a:rPr lang="en-US" i="1" dirty="0"/>
              <a:t>x </a:t>
            </a:r>
            <a:r>
              <a:rPr lang="en-US" dirty="0"/>
              <a:t>∈ [0</a:t>
            </a:r>
            <a:r>
              <a:rPr lang="en-US" i="1" dirty="0"/>
              <a:t>, L</a:t>
            </a:r>
            <a:r>
              <a:rPr lang="en-US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0239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assume that the data are taken at evenly spaced points with each </a:t>
            </a:r>
            <a:r>
              <a:rPr lang="en-US" dirty="0" smtClean="0"/>
              <a:t>interval </a:t>
            </a:r>
            <a:r>
              <a:rPr lang="en-US" i="1" dirty="0" smtClean="0"/>
              <a:t>h </a:t>
            </a:r>
            <a:r>
              <a:rPr lang="en-US" dirty="0"/>
              <a:t>= </a:t>
            </a:r>
            <a:r>
              <a:rPr lang="en-US" i="1" dirty="0"/>
              <a:t>L/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− 1),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i="1" dirty="0"/>
              <a:t>N </a:t>
            </a:r>
            <a:r>
              <a:rPr lang="en-US" dirty="0"/>
              <a:t>is the total number of data points.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</a:t>
            </a:r>
            <a:r>
              <a:rPr lang="en-US" dirty="0" smtClean="0"/>
              <a:t>the data </a:t>
            </a:r>
            <a:r>
              <a:rPr lang="en-US" dirty="0"/>
              <a:t>repeat periodically outside the region of </a:t>
            </a:r>
            <a:r>
              <a:rPr lang="en-US" i="1" dirty="0"/>
              <a:t>x </a:t>
            </a:r>
            <a:r>
              <a:rPr lang="en-US" dirty="0"/>
              <a:t>∈ [0</a:t>
            </a:r>
            <a:r>
              <a:rPr lang="en-US" i="1" dirty="0"/>
              <a:t>, L</a:t>
            </a:r>
            <a:r>
              <a:rPr lang="en-US" dirty="0"/>
              <a:t>], which is equivalent </a:t>
            </a:r>
            <a:r>
              <a:rPr lang="en-US" dirty="0" smtClean="0"/>
              <a:t>to imposing </a:t>
            </a:r>
            <a:r>
              <a:rPr lang="en-US" dirty="0"/>
              <a:t>the </a:t>
            </a:r>
            <a:r>
              <a:rPr lang="en-US" b="1" dirty="0"/>
              <a:t>periodic boundary condition </a:t>
            </a:r>
            <a:r>
              <a:rPr lang="en-US" dirty="0"/>
              <a:t>on the finite system. </a:t>
            </a:r>
            <a:endParaRPr lang="en-US" dirty="0" smtClean="0"/>
          </a:p>
          <a:p>
            <a:r>
              <a:rPr lang="en-US" dirty="0" smtClean="0"/>
              <a:t>The corresponding wavenumber </a:t>
            </a:r>
            <a:r>
              <a:rPr lang="en-US" dirty="0"/>
              <a:t>in the momentum space is then discrete too, with an </a:t>
            </a:r>
            <a:r>
              <a:rPr lang="en-US" dirty="0" smtClean="0"/>
              <a:t>interval </a:t>
            </a:r>
            <a:r>
              <a:rPr lang="el-GR" i="1" dirty="0" smtClean="0"/>
              <a:t>κ </a:t>
            </a:r>
            <a:r>
              <a:rPr lang="el-GR" dirty="0"/>
              <a:t>= 2</a:t>
            </a:r>
            <a:r>
              <a:rPr lang="el-GR" i="1" dirty="0"/>
              <a:t>π/</a:t>
            </a:r>
            <a:r>
              <a:rPr lang="en-US" i="1" dirty="0"/>
              <a:t>L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discrete Fourier </a:t>
            </a:r>
            <a:r>
              <a:rPr lang="en-US" dirty="0" smtClean="0"/>
              <a:t>transform</a:t>
            </a:r>
            <a:r>
              <a:rPr lang="en-US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3" t="77292" r="35227" b="14375"/>
          <a:stretch/>
        </p:blipFill>
        <p:spPr bwMode="auto">
          <a:xfrm>
            <a:off x="5652120" y="5482315"/>
            <a:ext cx="3240360" cy="95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707" y="1628800"/>
            <a:ext cx="8229600" cy="4525963"/>
          </a:xfrm>
        </p:spPr>
        <p:txBody>
          <a:bodyPr/>
          <a:lstStyle/>
          <a:p>
            <a:r>
              <a:rPr lang="en-US" sz="2800" dirty="0"/>
              <a:t>the Fourier coefficients given </a:t>
            </a:r>
            <a:r>
              <a:rPr lang="en-US" sz="2800" dirty="0" smtClean="0"/>
              <a:t>by</a:t>
            </a:r>
          </a:p>
          <a:p>
            <a:r>
              <a:rPr lang="en-US" sz="2800" dirty="0" smtClean="0"/>
              <a:t>The exponential functions in the series form a discrete basis set of orthogonal functions: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implement the discrete Fourier transform in a straightforward manner: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48830" r="50182" b="43745"/>
          <a:stretch/>
        </p:blipFill>
        <p:spPr bwMode="auto">
          <a:xfrm>
            <a:off x="6300192" y="1352678"/>
            <a:ext cx="2567136" cy="9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t="25577" r="36845" b="62763"/>
          <a:stretch/>
        </p:blipFill>
        <p:spPr bwMode="auto">
          <a:xfrm>
            <a:off x="839091" y="2991395"/>
            <a:ext cx="7488832" cy="1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46191" r="42448" b="41093"/>
          <a:stretch/>
        </p:blipFill>
        <p:spPr bwMode="auto">
          <a:xfrm>
            <a:off x="991491" y="5313354"/>
            <a:ext cx="6349835" cy="14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16015" y="769979"/>
            <a:ext cx="43984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fr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 = x[</a:t>
            </a:r>
            <a:r>
              <a:rPr lang="en-US" b="1" dirty="0" err="1"/>
              <a:t>i</a:t>
            </a:r>
            <a:r>
              <a:rPr lang="en-US" b="1" dirty="0"/>
              <a:t>]*(1-x[</a:t>
            </a:r>
            <a:r>
              <a:rPr lang="en-US" b="1" dirty="0" err="1"/>
              <a:t>i</a:t>
            </a:r>
            <a:r>
              <a:rPr lang="en-US" b="1" dirty="0"/>
              <a:t>]);</a:t>
            </a:r>
          </a:p>
          <a:p>
            <a:r>
              <a:rPr lang="en-US" b="1" dirty="0"/>
              <a:t>fi[</a:t>
            </a:r>
            <a:r>
              <a:rPr lang="en-US" b="1" dirty="0" err="1"/>
              <a:t>i</a:t>
            </a:r>
            <a:r>
              <a:rPr lang="en-US" b="1" dirty="0"/>
              <a:t>] = 0;</a:t>
            </a:r>
          </a:p>
          <a:p>
            <a:r>
              <a:rPr lang="en-US" b="1" dirty="0"/>
              <a:t>}</a:t>
            </a:r>
          </a:p>
          <a:p>
            <a:r>
              <a:rPr lang="en-US" b="1" dirty="0" err="1"/>
              <a:t>dft</a:t>
            </a:r>
            <a:r>
              <a:rPr lang="en-US" b="1" dirty="0"/>
              <a:t>(</a:t>
            </a:r>
            <a:r>
              <a:rPr lang="en-US" b="1" dirty="0" err="1"/>
              <a:t>fr</a:t>
            </a:r>
            <a:r>
              <a:rPr lang="en-US" b="1" dirty="0"/>
              <a:t>, fi, gr, </a:t>
            </a:r>
            <a:r>
              <a:rPr lang="en-US" b="1" dirty="0" err="1"/>
              <a:t>gi</a:t>
            </a:r>
            <a:r>
              <a:rPr lang="en-US" b="1" dirty="0"/>
              <a:t>);</a:t>
            </a:r>
          </a:p>
          <a:p>
            <a:r>
              <a:rPr lang="en-US" b="1" dirty="0"/>
              <a:t>// Perform the inverse Fourier transform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gr[</a:t>
            </a:r>
            <a:r>
              <a:rPr lang="en-US" b="1" dirty="0" err="1"/>
              <a:t>i</a:t>
            </a:r>
            <a:r>
              <a:rPr lang="en-US" b="1" dirty="0"/>
              <a:t>] = f0*gr[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 err="1"/>
              <a:t>gi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 = -f0*</a:t>
            </a:r>
            <a:r>
              <a:rPr lang="en-US" b="1" dirty="0" err="1"/>
              <a:t>gi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 err="1"/>
              <a:t>fr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 = fi[</a:t>
            </a:r>
            <a:r>
              <a:rPr lang="en-US" b="1" dirty="0" err="1"/>
              <a:t>i</a:t>
            </a:r>
            <a:r>
              <a:rPr lang="en-US" b="1" dirty="0"/>
              <a:t>] = 0;</a:t>
            </a:r>
          </a:p>
          <a:p>
            <a:r>
              <a:rPr lang="en-US" b="1" dirty="0"/>
              <a:t>}</a:t>
            </a:r>
          </a:p>
          <a:p>
            <a:r>
              <a:rPr lang="en-US" b="1" dirty="0" err="1"/>
              <a:t>dft</a:t>
            </a:r>
            <a:r>
              <a:rPr lang="en-US" b="1" dirty="0"/>
              <a:t>(gr, </a:t>
            </a:r>
            <a:r>
              <a:rPr lang="en-US" b="1" dirty="0" err="1"/>
              <a:t>gi</a:t>
            </a:r>
            <a:r>
              <a:rPr lang="en-US" b="1" dirty="0"/>
              <a:t>, </a:t>
            </a:r>
            <a:r>
              <a:rPr lang="en-US" b="1" dirty="0" err="1"/>
              <a:t>fr</a:t>
            </a:r>
            <a:r>
              <a:rPr lang="en-US" b="1" dirty="0"/>
              <a:t>, fi);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 err="1"/>
              <a:t>fr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 = f0*</a:t>
            </a:r>
            <a:r>
              <a:rPr lang="en-US" b="1" dirty="0" err="1"/>
              <a:t>fr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/>
              <a:t>fi[</a:t>
            </a:r>
            <a:r>
              <a:rPr lang="en-US" b="1" dirty="0" err="1"/>
              <a:t>i</a:t>
            </a:r>
            <a:r>
              <a:rPr lang="en-US" b="1" dirty="0"/>
              <a:t>] = -f0*fi[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Output the result in every m data steps</a:t>
            </a:r>
          </a:p>
          <a:p>
            <a:r>
              <a:rPr lang="nn-NO" b="1" dirty="0"/>
              <a:t>for (int i=0; i&lt;n; i+=m)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(x[</a:t>
            </a:r>
            <a:r>
              <a:rPr lang="en-US" b="1" dirty="0" err="1"/>
              <a:t>i</a:t>
            </a:r>
            <a:r>
              <a:rPr lang="en-US" b="1" dirty="0"/>
              <a:t>] + " " + </a:t>
            </a:r>
            <a:r>
              <a:rPr lang="en-US" b="1" dirty="0" err="1"/>
              <a:t>fr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 + " " fi[</a:t>
            </a:r>
            <a:r>
              <a:rPr lang="en-US" b="1" dirty="0" err="1"/>
              <a:t>i</a:t>
            </a:r>
            <a:r>
              <a:rPr lang="en-US" b="1" dirty="0"/>
              <a:t>]);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7304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An example of performing the discrete Fourier transform</a:t>
            </a:r>
          </a:p>
          <a:p>
            <a:r>
              <a:rPr lang="en-US" b="1" dirty="0"/>
              <a:t>// with function f(x)=x(1-x) with x in [0,1]. The</a:t>
            </a:r>
          </a:p>
          <a:p>
            <a:r>
              <a:rPr lang="en-US" b="1" dirty="0"/>
              <a:t>// inverse transform is also performed for comparison.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Fourier {</a:t>
            </a:r>
          </a:p>
          <a:p>
            <a:r>
              <a:rPr lang="en-US" b="1" dirty="0"/>
              <a:t>static final </a:t>
            </a:r>
            <a:r>
              <a:rPr lang="en-US" b="1" dirty="0" err="1"/>
              <a:t>int</a:t>
            </a:r>
            <a:r>
              <a:rPr lang="en-US" b="1" dirty="0"/>
              <a:t> n = 128, m = 8;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double x[] = new double[n];</a:t>
            </a:r>
          </a:p>
          <a:p>
            <a:r>
              <a:rPr lang="en-US" b="1" dirty="0"/>
              <a:t>double </a:t>
            </a:r>
            <a:r>
              <a:rPr lang="en-US" b="1" dirty="0" err="1"/>
              <a:t>fr</a:t>
            </a:r>
            <a:r>
              <a:rPr lang="en-US" b="1" dirty="0"/>
              <a:t>[] = new double[n];</a:t>
            </a:r>
          </a:p>
          <a:p>
            <a:r>
              <a:rPr lang="en-US" b="1" dirty="0"/>
              <a:t>double fi[] = new double[n];</a:t>
            </a:r>
          </a:p>
          <a:p>
            <a:r>
              <a:rPr lang="en-US" b="1" dirty="0"/>
              <a:t>double gr[] = new double[n];</a:t>
            </a:r>
          </a:p>
          <a:p>
            <a:r>
              <a:rPr lang="en-US" b="1" dirty="0"/>
              <a:t>double </a:t>
            </a:r>
            <a:r>
              <a:rPr lang="en-US" b="1" dirty="0" err="1"/>
              <a:t>gi</a:t>
            </a:r>
            <a:r>
              <a:rPr lang="en-US" b="1" dirty="0"/>
              <a:t>[] = new double[n];</a:t>
            </a:r>
          </a:p>
          <a:p>
            <a:r>
              <a:rPr lang="en-US" b="1" dirty="0"/>
              <a:t>double h = 1.0/(n-1);</a:t>
            </a:r>
          </a:p>
          <a:p>
            <a:r>
              <a:rPr lang="en-US" b="1" dirty="0"/>
              <a:t>double f0 = 1/</a:t>
            </a:r>
            <a:r>
              <a:rPr lang="en-US" b="1" dirty="0" err="1"/>
              <a:t>Math.sqrt</a:t>
            </a:r>
            <a:r>
              <a:rPr lang="en-US" b="1" dirty="0"/>
              <a:t>(n);</a:t>
            </a:r>
          </a:p>
          <a:p>
            <a:r>
              <a:rPr lang="en-US" b="1" dirty="0"/>
              <a:t>// Assign the data and perform the transform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x[</a:t>
            </a:r>
            <a:r>
              <a:rPr lang="en-US" b="1" dirty="0" err="1"/>
              <a:t>i</a:t>
            </a:r>
            <a:r>
              <a:rPr lang="en-US" b="1" dirty="0"/>
              <a:t>]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751344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// Method to perform the discrete </a:t>
            </a:r>
            <a:r>
              <a:rPr lang="en-US" b="1" dirty="0" err="1"/>
              <a:t>Foruier</a:t>
            </a:r>
            <a:r>
              <a:rPr lang="en-US" b="1" dirty="0"/>
              <a:t> transform. Here</a:t>
            </a:r>
          </a:p>
          <a:p>
            <a:r>
              <a:rPr lang="en-US" b="1" dirty="0"/>
              <a:t>// </a:t>
            </a:r>
            <a:r>
              <a:rPr lang="en-US" b="1" dirty="0" err="1"/>
              <a:t>fr</a:t>
            </a:r>
            <a:r>
              <a:rPr lang="en-US" b="1" dirty="0"/>
              <a:t>[] and fi[] are the real and imaginary parts of the</a:t>
            </a:r>
          </a:p>
          <a:p>
            <a:r>
              <a:rPr lang="en-US" b="1" dirty="0"/>
              <a:t>// data with the </a:t>
            </a:r>
            <a:r>
              <a:rPr lang="en-US" b="1" dirty="0" err="1"/>
              <a:t>correponding</a:t>
            </a:r>
            <a:r>
              <a:rPr lang="en-US" b="1" dirty="0"/>
              <a:t> outputs gr[] and </a:t>
            </a:r>
            <a:r>
              <a:rPr lang="en-US" b="1" dirty="0" err="1"/>
              <a:t>gi</a:t>
            </a:r>
            <a:r>
              <a:rPr lang="en-US" b="1" dirty="0"/>
              <a:t>[].</a:t>
            </a:r>
          </a:p>
          <a:p>
            <a:r>
              <a:rPr lang="en-US" b="1" dirty="0"/>
              <a:t>public static void </a:t>
            </a:r>
            <a:r>
              <a:rPr lang="en-US" b="1" dirty="0" err="1"/>
              <a:t>dft</a:t>
            </a:r>
            <a:r>
              <a:rPr lang="en-US" b="1" dirty="0"/>
              <a:t>(double </a:t>
            </a:r>
            <a:r>
              <a:rPr lang="en-US" b="1" dirty="0" err="1"/>
              <a:t>fr</a:t>
            </a:r>
            <a:r>
              <a:rPr lang="en-US" b="1" dirty="0"/>
              <a:t>[], double fi[],</a:t>
            </a:r>
          </a:p>
          <a:p>
            <a:r>
              <a:rPr lang="en-US" b="1" dirty="0"/>
              <a:t>double gr[], double </a:t>
            </a:r>
            <a:r>
              <a:rPr lang="en-US" b="1" dirty="0" err="1"/>
              <a:t>gi</a:t>
            </a:r>
            <a:r>
              <a:rPr lang="en-US" b="1" dirty="0"/>
              <a:t>[]) {</a:t>
            </a:r>
          </a:p>
          <a:p>
            <a:r>
              <a:rPr lang="en-US" b="1" dirty="0" err="1"/>
              <a:t>int</a:t>
            </a:r>
            <a:r>
              <a:rPr lang="en-US" b="1" dirty="0"/>
              <a:t> n = </a:t>
            </a:r>
            <a:r>
              <a:rPr lang="en-US" b="1" dirty="0" err="1"/>
              <a:t>fr.length</a:t>
            </a:r>
            <a:r>
              <a:rPr lang="en-US" b="1" dirty="0"/>
              <a:t>;</a:t>
            </a:r>
          </a:p>
          <a:p>
            <a:r>
              <a:rPr lang="en-US" b="1" dirty="0"/>
              <a:t>double x = 2*</a:t>
            </a:r>
            <a:r>
              <a:rPr lang="en-US" b="1" dirty="0" err="1"/>
              <a:t>Math.PI</a:t>
            </a:r>
            <a:r>
              <a:rPr lang="en-US" b="1" dirty="0"/>
              <a:t>/n;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for (</a:t>
            </a:r>
            <a:r>
              <a:rPr lang="en-US" b="1" dirty="0" err="1"/>
              <a:t>int</a:t>
            </a:r>
            <a:r>
              <a:rPr lang="en-US" b="1" dirty="0"/>
              <a:t> j=0; j&lt;n; ++j) {</a:t>
            </a:r>
          </a:p>
          <a:p>
            <a:r>
              <a:rPr lang="en-US" b="1" dirty="0"/>
              <a:t>double q = x*j*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gr[</a:t>
            </a:r>
            <a:r>
              <a:rPr lang="en-US" b="1" dirty="0" err="1"/>
              <a:t>i</a:t>
            </a:r>
            <a:r>
              <a:rPr lang="en-US" b="1" dirty="0"/>
              <a:t>] += </a:t>
            </a:r>
            <a:r>
              <a:rPr lang="en-US" b="1" dirty="0" err="1"/>
              <a:t>fr</a:t>
            </a:r>
            <a:r>
              <a:rPr lang="en-US" b="1" dirty="0"/>
              <a:t>[j]*</a:t>
            </a:r>
            <a:r>
              <a:rPr lang="en-US" b="1" dirty="0" err="1"/>
              <a:t>Math.cos</a:t>
            </a:r>
            <a:r>
              <a:rPr lang="en-US" b="1" dirty="0"/>
              <a:t>(q)+fi[j]*</a:t>
            </a:r>
            <a:r>
              <a:rPr lang="en-US" b="1" dirty="0" err="1"/>
              <a:t>Math.sin</a:t>
            </a:r>
            <a:r>
              <a:rPr lang="en-US" b="1" dirty="0"/>
              <a:t>(q);</a:t>
            </a:r>
          </a:p>
          <a:p>
            <a:r>
              <a:rPr lang="en-US" b="1" dirty="0" err="1"/>
              <a:t>gi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 += fi[j]*</a:t>
            </a:r>
            <a:r>
              <a:rPr lang="en-US" b="1" dirty="0" err="1"/>
              <a:t>Math.cos</a:t>
            </a:r>
            <a:r>
              <a:rPr lang="en-US" b="1" dirty="0"/>
              <a:t>(q)-</a:t>
            </a:r>
            <a:r>
              <a:rPr lang="en-US" b="1" dirty="0" err="1"/>
              <a:t>fr</a:t>
            </a:r>
            <a:r>
              <a:rPr lang="en-US" b="1" dirty="0"/>
              <a:t>[j]*</a:t>
            </a:r>
            <a:r>
              <a:rPr lang="en-US" b="1" dirty="0" err="1"/>
              <a:t>Math.sin</a:t>
            </a:r>
            <a:r>
              <a:rPr lang="en-US" b="1" dirty="0"/>
              <a:t>(q);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solution of the homogeneous equation. </a:t>
            </a:r>
            <a:r>
              <a:rPr lang="en-US" dirty="0" smtClean="0"/>
              <a:t>Still</a:t>
            </a:r>
            <a:r>
              <a:rPr lang="en-US" dirty="0"/>
              <a:t> </a:t>
            </a:r>
            <a:r>
              <a:rPr lang="en-US" dirty="0" smtClean="0"/>
              <a:t>separate </a:t>
            </a:r>
            <a:r>
              <a:rPr lang="en-US" i="1" dirty="0"/>
              <a:t>t </a:t>
            </a:r>
            <a:r>
              <a:rPr lang="en-US" dirty="0"/>
              <a:t>from </a:t>
            </a:r>
            <a:r>
              <a:rPr lang="en-US" i="1" dirty="0"/>
              <a:t>x </a:t>
            </a:r>
            <a:r>
              <a:rPr lang="en-US" dirty="0"/>
              <a:t>by taking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); then we </a:t>
            </a:r>
            <a:r>
              <a:rPr lang="en-US" dirty="0" smtClean="0"/>
              <a:t>have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can be solved as an eigenvalue </a:t>
            </a:r>
            <a:r>
              <a:rPr lang="en-US" dirty="0" smtClean="0"/>
              <a:t>problem in </a:t>
            </a:r>
            <a:r>
              <a:rPr lang="en-US" dirty="0" smtClean="0"/>
              <a:t>ODE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7" t="64549" r="34791" b="29303"/>
          <a:stretch/>
        </p:blipFill>
        <p:spPr bwMode="auto">
          <a:xfrm>
            <a:off x="1328247" y="3231281"/>
            <a:ext cx="6487505" cy="12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time that is proportional </a:t>
            </a:r>
            <a:r>
              <a:rPr lang="en-US" dirty="0" smtClean="0"/>
              <a:t>to 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 smtClean="0"/>
              <a:t>We can use </a:t>
            </a:r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(1 − </a:t>
            </a:r>
            <a:r>
              <a:rPr lang="en-US" i="1" dirty="0"/>
              <a:t>x</a:t>
            </a:r>
            <a:r>
              <a:rPr lang="en-US" dirty="0"/>
              <a:t>) as the data function to test the method </a:t>
            </a:r>
            <a:r>
              <a:rPr lang="en-US" dirty="0" smtClean="0"/>
              <a:t>in the </a:t>
            </a:r>
            <a:r>
              <a:rPr lang="en-US" dirty="0"/>
              <a:t>region of </a:t>
            </a:r>
            <a:r>
              <a:rPr lang="en-US" i="1" dirty="0"/>
              <a:t>x </a:t>
            </a:r>
            <a:r>
              <a:rPr lang="en-US" dirty="0"/>
              <a:t>∈ [0</a:t>
            </a:r>
            <a:r>
              <a:rPr lang="en-US" i="1" dirty="0"/>
              <a:t>, </a:t>
            </a:r>
            <a:r>
              <a:rPr lang="en-US" dirty="0"/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28131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1458" r="25739" b="39271"/>
          <a:stretch/>
        </p:blipFill>
        <p:spPr bwMode="auto">
          <a:xfrm>
            <a:off x="179512" y="908720"/>
            <a:ext cx="8416442" cy="418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particular solution of the inhomogeneous </a:t>
            </a:r>
            <a:r>
              <a:rPr lang="en-US" dirty="0" smtClean="0"/>
              <a:t>equation</a:t>
            </a:r>
          </a:p>
          <a:p>
            <a:r>
              <a:rPr lang="en-US" dirty="0"/>
              <a:t>we can </a:t>
            </a:r>
            <a:r>
              <a:rPr lang="en-US" dirty="0" smtClean="0"/>
              <a:t>simplify the </a:t>
            </a:r>
            <a:r>
              <a:rPr lang="en-US" dirty="0"/>
              <a:t>problem by considering the static case, that is,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221" r="38593" b="34631"/>
          <a:stretch/>
        </p:blipFill>
        <p:spPr bwMode="auto">
          <a:xfrm>
            <a:off x="1043608" y="4077072"/>
            <a:ext cx="5073941" cy="15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00641" y="5582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linear equation set </a:t>
            </a:r>
            <a:r>
              <a:rPr lang="en-US" dirty="0" smtClean="0"/>
              <a:t>if we </a:t>
            </a:r>
            <a:r>
              <a:rPr lang="en-US" dirty="0"/>
              <a:t>discretize the second-order derivative involved</a:t>
            </a:r>
            <a:r>
              <a:rPr lang="en-US" dirty="0" smtClean="0"/>
              <a:t>. </a:t>
            </a:r>
            <a:r>
              <a:rPr lang="en-US" dirty="0"/>
              <a:t>This equation determines the shape of the string when it is in equilibrium.</a:t>
            </a:r>
          </a:p>
        </p:txBody>
      </p:sp>
    </p:spTree>
    <p:extLst>
      <p:ext uri="{BB962C8B-B14F-4D97-AF65-F5344CB8AC3E}">
        <p14:creationId xmlns:p14="http://schemas.microsoft.com/office/powerpoint/2010/main" val="3501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we obtain the general solution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of the homogeneous </a:t>
            </a:r>
            <a:r>
              <a:rPr lang="en-US" dirty="0" smtClean="0"/>
              <a:t>equation</a:t>
            </a:r>
          </a:p>
          <a:p>
            <a:r>
              <a:rPr lang="en-US" dirty="0" smtClean="0"/>
              <a:t>and a </a:t>
            </a:r>
            <a:r>
              <a:rPr lang="en-US" dirty="0"/>
              <a:t>particular solution of the inhomogeneous equation,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from </a:t>
            </a:r>
            <a:r>
              <a:rPr lang="en-US" dirty="0" smtClean="0"/>
              <a:t>the above </a:t>
            </a:r>
            <a:r>
              <a:rPr lang="en-US" dirty="0"/>
              <a:t>static equation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we </a:t>
            </a:r>
            <a:r>
              <a:rPr lang="en-US" dirty="0"/>
              <a:t>have the general solution of the inhomogeneous </a:t>
            </a:r>
            <a:r>
              <a:rPr lang="en-US" dirty="0" smtClean="0"/>
              <a:t>equation as : </a:t>
            </a:r>
          </a:p>
          <a:p>
            <a:pPr lvl="1"/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baseline="-25000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/>
              <a:t>) + </a:t>
            </a:r>
            <a:r>
              <a:rPr lang="en-US" i="1" dirty="0" smtClean="0"/>
              <a:t>u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t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r>
              <a:rPr lang="en-US" dirty="0"/>
              <a:t>The initial displacement 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initial velocity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still needed to </a:t>
            </a:r>
            <a:r>
              <a:rPr lang="en-US" dirty="0" smtClean="0"/>
              <a:t>determined the </a:t>
            </a:r>
            <a:r>
              <a:rPr lang="en-US" dirty="0"/>
              <a:t>remaining parameters in the general solution above.</a:t>
            </a:r>
          </a:p>
        </p:txBody>
      </p:sp>
    </p:spTree>
    <p:extLst>
      <p:ext uri="{BB962C8B-B14F-4D97-AF65-F5344CB8AC3E}">
        <p14:creationId xmlns:p14="http://schemas.microsoft.com/office/powerpoint/2010/main" val="9701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of separating variables can also be applied to </a:t>
            </a:r>
            <a:r>
              <a:rPr lang="en-US" dirty="0" smtClean="0"/>
              <a:t>higher dimensional systems.</a:t>
            </a:r>
          </a:p>
          <a:p>
            <a:r>
              <a:rPr lang="en-US" dirty="0" smtClean="0"/>
              <a:t>The </a:t>
            </a:r>
            <a:r>
              <a:rPr lang="en-US" dirty="0"/>
              <a:t>diffusion equation in an isotropic, </a:t>
            </a:r>
            <a:r>
              <a:rPr lang="en-US" dirty="0" smtClean="0"/>
              <a:t>three dimensional, and </a:t>
            </a:r>
            <a:r>
              <a:rPr lang="en-US" dirty="0"/>
              <a:t>infinite space, with a time-dependent source and a zero </a:t>
            </a:r>
            <a:r>
              <a:rPr lang="en-US" dirty="0" smtClean="0"/>
              <a:t>initial value</a:t>
            </a:r>
          </a:p>
          <a:p>
            <a:r>
              <a:rPr lang="en-US" dirty="0"/>
              <a:t>The diffusion equation under a time-dependent source </a:t>
            </a:r>
            <a:r>
              <a:rPr lang="en-US" dirty="0" smtClean="0"/>
              <a:t>and a </a:t>
            </a:r>
            <a:r>
              <a:rPr lang="en-US" dirty="0"/>
              <a:t>constant diffusion coefficient is given by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65779" r="47694" b="28278"/>
          <a:stretch/>
        </p:blipFill>
        <p:spPr bwMode="auto">
          <a:xfrm>
            <a:off x="2123728" y="5805264"/>
            <a:ext cx="4608512" cy="9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initial value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</a:t>
            </a:r>
            <a:r>
              <a:rPr lang="en-US" dirty="0"/>
              <a:t>0) = 0 will be considered first. </a:t>
            </a:r>
            <a:endParaRPr lang="en-US" dirty="0" smtClean="0"/>
          </a:p>
          <a:p>
            <a:r>
              <a:rPr lang="en-US" i="1" dirty="0" smtClean="0"/>
              <a:t>t </a:t>
            </a:r>
            <a:r>
              <a:rPr lang="en-US" dirty="0"/>
              <a:t>= 0 in this </a:t>
            </a:r>
            <a:r>
              <a:rPr lang="en-US" dirty="0" smtClean="0"/>
              <a:t>case can </a:t>
            </a:r>
            <a:r>
              <a:rPr lang="en-US" dirty="0"/>
              <a:t>be viewed as the moment of the introduction of the source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view </a:t>
            </a:r>
            <a:r>
              <a:rPr lang="en-US" dirty="0"/>
              <a:t>the source as an infinite number of impulsive sources, each within a </a:t>
            </a:r>
            <a:r>
              <a:rPr lang="en-US" dirty="0" smtClean="0"/>
              <a:t>time interval </a:t>
            </a:r>
            <a:r>
              <a:rPr lang="en-US" i="1" dirty="0" err="1"/>
              <a:t>dτ</a:t>
            </a:r>
            <a:r>
              <a:rPr lang="en-US" i="1" dirty="0"/>
              <a:t> </a:t>
            </a:r>
            <a:r>
              <a:rPr lang="en-US" dirty="0"/>
              <a:t>, given by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/>
              <a:t>)</a:t>
            </a:r>
            <a:r>
              <a:rPr lang="en-US" i="1" dirty="0"/>
              <a:t>δ</a:t>
            </a:r>
            <a:r>
              <a:rPr lang="en-US" dirty="0"/>
              <a:t>(</a:t>
            </a:r>
            <a:r>
              <a:rPr lang="en-US" i="1" dirty="0"/>
              <a:t>t </a:t>
            </a:r>
            <a:r>
              <a:rPr lang="en-US" dirty="0"/>
              <a:t>− </a:t>
            </a:r>
            <a:r>
              <a:rPr lang="en-US" i="1" dirty="0"/>
              <a:t>τ </a:t>
            </a:r>
            <a:r>
              <a:rPr lang="en-US" dirty="0"/>
              <a:t>)</a:t>
            </a:r>
            <a:r>
              <a:rPr lang="en-US" i="1" dirty="0" err="1"/>
              <a:t>dτ</a:t>
            </a:r>
            <a:r>
              <a:rPr lang="en-US" i="1" dirty="0"/>
              <a:t> 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way of treating the source is </a:t>
            </a:r>
            <a:r>
              <a:rPr lang="en-US" dirty="0" smtClean="0"/>
              <a:t>called the </a:t>
            </a:r>
            <a:r>
              <a:rPr lang="en-US" i="1" dirty="0"/>
              <a:t>impulse method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4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is then the superposition of the </a:t>
            </a:r>
            <a:r>
              <a:rPr lang="en-US" dirty="0" smtClean="0"/>
              <a:t>solution in </a:t>
            </a:r>
            <a:r>
              <a:rPr lang="en-US" dirty="0"/>
              <a:t>each time interval </a:t>
            </a:r>
            <a:r>
              <a:rPr lang="en-US" i="1" dirty="0" err="1"/>
              <a:t>dτ</a:t>
            </a:r>
            <a:r>
              <a:rPr lang="en-US" i="1" dirty="0"/>
              <a:t> </a:t>
            </a:r>
            <a:r>
              <a:rPr lang="en-US" dirty="0"/>
              <a:t>, with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62090" r="45302" b="23557"/>
          <a:stretch/>
        </p:blipFill>
        <p:spPr bwMode="auto">
          <a:xfrm>
            <a:off x="122445" y="2996952"/>
            <a:ext cx="8626019" cy="27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31678" y="5803920"/>
            <a:ext cx="2596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with </a:t>
            </a:r>
            <a:r>
              <a:rPr lang="el-GR" i="1" dirty="0"/>
              <a:t>η</a:t>
            </a:r>
            <a:r>
              <a:rPr lang="el-GR" dirty="0"/>
              <a:t>(</a:t>
            </a:r>
            <a:r>
              <a:rPr lang="el-GR" b="1" dirty="0"/>
              <a:t>r</a:t>
            </a:r>
            <a:r>
              <a:rPr lang="el-GR" i="1" dirty="0"/>
              <a:t>, </a:t>
            </a:r>
            <a:r>
              <a:rPr lang="el-GR" dirty="0"/>
              <a:t>0; </a:t>
            </a:r>
            <a:r>
              <a:rPr lang="el-GR" i="1" dirty="0"/>
              <a:t>τ </a:t>
            </a:r>
            <a:r>
              <a:rPr lang="el-GR" dirty="0"/>
              <a:t>) =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impulse equation above is equivalent to a </a:t>
            </a:r>
            <a:r>
              <a:rPr lang="en-US" dirty="0" smtClean="0"/>
              <a:t>homogeneous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initial condition </a:t>
            </a:r>
            <a:r>
              <a:rPr lang="en-US" i="1" dirty="0"/>
              <a:t>η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/>
              <a:t>; </a:t>
            </a:r>
            <a:r>
              <a:rPr lang="en-US" i="1" dirty="0"/>
              <a:t>τ </a:t>
            </a:r>
            <a:r>
              <a:rPr lang="en-US" dirty="0"/>
              <a:t>) =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τ</a:t>
            </a:r>
            <a:r>
              <a:rPr lang="en-US" dirty="0" smtClean="0"/>
              <a:t>).</a:t>
            </a:r>
          </a:p>
          <a:p>
            <a:r>
              <a:rPr lang="en-US" dirty="0"/>
              <a:t>we have transformed </a:t>
            </a:r>
            <a:r>
              <a:rPr lang="en-US" dirty="0" smtClean="0"/>
              <a:t>the Original </a:t>
            </a:r>
            <a:r>
              <a:rPr lang="en-US" dirty="0"/>
              <a:t>inhomogeneous equation with a zero initial value into an integral of </a:t>
            </a:r>
            <a:r>
              <a:rPr lang="en-US" dirty="0" smtClean="0"/>
              <a:t>a function </a:t>
            </a:r>
            <a:r>
              <a:rPr lang="en-US" dirty="0"/>
              <a:t>that is a solution of a homogeneous equation with a nonzero initial </a:t>
            </a:r>
            <a:r>
              <a:rPr lang="en-US" dirty="0" smtClean="0"/>
              <a:t>value!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9" t="44672" r="48040" b="50000"/>
          <a:stretch/>
        </p:blipFill>
        <p:spPr bwMode="auto">
          <a:xfrm>
            <a:off x="1706758" y="2386045"/>
            <a:ext cx="5186641" cy="10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23399</TotalTime>
  <Words>1909</Words>
  <Application>Microsoft Office PowerPoint</Application>
  <PresentationFormat>On-screen Show (4:3)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宋体</vt:lpstr>
      <vt:lpstr>Arial</vt:lpstr>
      <vt:lpstr>Calibri</vt:lpstr>
      <vt:lpstr>Office 主题​​</vt:lpstr>
      <vt:lpstr>Computational Physics (Lecture 15)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analysis and orthogonal functions</vt:lpstr>
      <vt:lpstr>PowerPoint Presentation</vt:lpstr>
      <vt:lpstr>PowerPoint Presentation</vt:lpstr>
      <vt:lpstr>Fourier analysis and orthogonal functions</vt:lpstr>
      <vt:lpstr>PowerPoint Presentation</vt:lpstr>
      <vt:lpstr>Discrete Fourier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372</cp:revision>
  <dcterms:created xsi:type="dcterms:W3CDTF">2014-01-05T10:31:17Z</dcterms:created>
  <dcterms:modified xsi:type="dcterms:W3CDTF">2020-10-29T10:16:50Z</dcterms:modified>
</cp:coreProperties>
</file>